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3058F2-88AD-43DA-87B8-5B74C3F00138}" type="datetimeFigureOut">
              <a:rPr lang="en-US" smtClean="0"/>
              <a:pPr/>
              <a:t>3/24/2009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CADE8-C780-47B8-8CA7-E39649AEE95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</p:spPr>
        <p:txBody>
          <a:bodyPr/>
          <a:lstStyle/>
          <a:p>
            <a:r>
              <a:rPr lang="en-GB" dirty="0" smtClean="0"/>
              <a:t>Analysing Class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r>
              <a:rPr lang="en-GB" dirty="0" smtClean="0"/>
              <a:t>Objectives:</a:t>
            </a:r>
          </a:p>
          <a:p>
            <a:r>
              <a:rPr lang="en-GB" dirty="0" smtClean="0"/>
              <a:t>To use analytical skills to form clear representations of class in an extract from a contemporary costume drama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err="1"/>
              <a:t>i</a:t>
            </a:r>
            <a:r>
              <a:rPr lang="en-GB" sz="2000" dirty="0" err="1" smtClean="0"/>
              <a:t>ceegtdi</a:t>
            </a:r>
            <a:r>
              <a:rPr lang="en-GB" sz="2000" dirty="0" smtClean="0"/>
              <a:t>    naturally occurring sound</a:t>
            </a:r>
          </a:p>
          <a:p>
            <a:pPr>
              <a:buNone/>
            </a:pPr>
            <a:r>
              <a:rPr lang="en-GB" sz="2000" dirty="0" err="1"/>
              <a:t>a</a:t>
            </a:r>
            <a:r>
              <a:rPr lang="en-GB" sz="2000" dirty="0" err="1" smtClean="0"/>
              <a:t>sslicacl</a:t>
            </a:r>
            <a:r>
              <a:rPr lang="en-GB" sz="2000" dirty="0" smtClean="0"/>
              <a:t>   a style of music suited to a costume drama</a:t>
            </a:r>
          </a:p>
          <a:p>
            <a:pPr>
              <a:buNone/>
            </a:pPr>
            <a:r>
              <a:rPr lang="en-GB" sz="2000" dirty="0" err="1"/>
              <a:t>r</a:t>
            </a:r>
            <a:r>
              <a:rPr lang="en-GB" sz="2000" dirty="0" err="1" smtClean="0"/>
              <a:t>ingsst</a:t>
            </a:r>
            <a:r>
              <a:rPr lang="en-GB" sz="2000" dirty="0" smtClean="0"/>
              <a:t>     this part of the orchestra has connotations of romance</a:t>
            </a:r>
          </a:p>
          <a:p>
            <a:pPr>
              <a:buNone/>
            </a:pPr>
            <a:r>
              <a:rPr lang="en-GB" sz="2000" dirty="0" err="1"/>
              <a:t>s</a:t>
            </a:r>
            <a:r>
              <a:rPr lang="en-GB" sz="2000" dirty="0" err="1" smtClean="0"/>
              <a:t>srab</a:t>
            </a:r>
            <a:r>
              <a:rPr lang="en-GB" sz="2000" dirty="0" smtClean="0"/>
              <a:t>     this part of the orchestra is more oppressive and military</a:t>
            </a:r>
          </a:p>
          <a:p>
            <a:pPr>
              <a:buNone/>
            </a:pPr>
            <a:r>
              <a:rPr lang="en-GB" sz="2000" dirty="0" err="1"/>
              <a:t>i</a:t>
            </a:r>
            <a:r>
              <a:rPr lang="en-GB" sz="2000" dirty="0" err="1" smtClean="0"/>
              <a:t>laoedug</a:t>
            </a:r>
            <a:r>
              <a:rPr lang="en-GB" sz="2000" dirty="0" smtClean="0"/>
              <a:t>    what the characters say</a:t>
            </a:r>
          </a:p>
          <a:p>
            <a:pPr>
              <a:buNone/>
            </a:pPr>
            <a:r>
              <a:rPr lang="en-GB" sz="2000" dirty="0"/>
              <a:t>n</a:t>
            </a:r>
            <a:r>
              <a:rPr lang="en-GB" sz="2000" dirty="0" smtClean="0"/>
              <a:t>ote          how they say it </a:t>
            </a:r>
          </a:p>
          <a:p>
            <a:pPr>
              <a:buNone/>
            </a:pPr>
            <a:r>
              <a:rPr lang="en-GB" sz="2000" dirty="0" err="1"/>
              <a:t>n</a:t>
            </a:r>
            <a:r>
              <a:rPr lang="en-GB" sz="2000" dirty="0" err="1" smtClean="0"/>
              <a:t>tiseryhtes</a:t>
            </a:r>
            <a:r>
              <a:rPr lang="en-GB" sz="2000" dirty="0" smtClean="0"/>
              <a:t>  a more modern and clinical instrument</a:t>
            </a:r>
          </a:p>
          <a:p>
            <a:pPr>
              <a:buNone/>
            </a:pPr>
            <a:r>
              <a:rPr lang="en-GB" sz="2000" dirty="0" err="1"/>
              <a:t>p</a:t>
            </a:r>
            <a:r>
              <a:rPr lang="en-GB" sz="2000" dirty="0" err="1" smtClean="0"/>
              <a:t>otme</a:t>
            </a:r>
            <a:r>
              <a:rPr lang="en-GB" sz="2000" dirty="0" smtClean="0"/>
              <a:t>   the speed of a piece of music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Positioning the Audience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What do you think this term means?</a:t>
            </a:r>
          </a:p>
          <a:p>
            <a:pPr>
              <a:buNone/>
            </a:pPr>
            <a:r>
              <a:rPr lang="en-GB" dirty="0" smtClean="0"/>
              <a:t>How is this commonly achieved?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How is social class signified on film?</a:t>
            </a:r>
          </a:p>
          <a:p>
            <a:pPr>
              <a:buNone/>
            </a:pPr>
            <a:r>
              <a:rPr lang="en-GB" dirty="0" smtClean="0"/>
              <a:t>What stereotypes might we expect to see </a:t>
            </a:r>
          </a:p>
          <a:p>
            <a:pPr>
              <a:buNone/>
            </a:pPr>
            <a:r>
              <a:rPr lang="en-GB" dirty="0" smtClean="0"/>
              <a:t>represented?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would be positive representations of </a:t>
            </a:r>
          </a:p>
          <a:p>
            <a:pPr>
              <a:buNone/>
            </a:pPr>
            <a:r>
              <a:rPr lang="en-GB" dirty="0" smtClean="0"/>
              <a:t>different classes?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Analysing Class in Bleak House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GB" sz="2000" dirty="0"/>
              <a:t>In what ways does the scene create an understanding of social class?</a:t>
            </a:r>
          </a:p>
          <a:p>
            <a:r>
              <a:rPr lang="en-GB" sz="2000" dirty="0"/>
              <a:t>Which characters does the narration wish us to sympathise with or judge negatively?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/>
              <a:t>In what ways does the scene create an understanding of social class</a:t>
            </a:r>
            <a:r>
              <a:rPr lang="en-GB" sz="2000" dirty="0" smtClean="0"/>
              <a:t>?</a:t>
            </a:r>
          </a:p>
          <a:p>
            <a:r>
              <a:rPr lang="en-GB" sz="2000" dirty="0"/>
              <a:t>How are the audience positioned in terms of their </a:t>
            </a:r>
            <a:r>
              <a:rPr lang="en-GB" sz="2000" dirty="0" smtClean="0"/>
              <a:t>feelings/sympathies </a:t>
            </a:r>
            <a:r>
              <a:rPr lang="en-GB" sz="2000" dirty="0"/>
              <a:t>towards this class? </a:t>
            </a:r>
          </a:p>
          <a:p>
            <a:r>
              <a:rPr lang="en-GB" sz="2000" dirty="0" smtClean="0"/>
              <a:t>Which </a:t>
            </a:r>
            <a:r>
              <a:rPr lang="en-GB" sz="2000" dirty="0"/>
              <a:t>characters does the narration wish us to sympathise with or judge negatively?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/>
              <a:t>What is enigmatic about the bearded man?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dirty="0"/>
              <a:t>What class is Mr Guppy and how is this represented? </a:t>
            </a: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 </a:t>
            </a:r>
            <a:endParaRPr lang="en-GB" sz="2000" dirty="0"/>
          </a:p>
          <a:p>
            <a:pPr>
              <a:buNone/>
            </a:pPr>
            <a:endParaRPr lang="en-GB" sz="2000" dirty="0"/>
          </a:p>
          <a:p>
            <a:endParaRPr lang="en-GB" sz="2000" dirty="0"/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is social class established in the key scenes from Bleak House?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Explain :</a:t>
            </a:r>
          </a:p>
          <a:p>
            <a:pPr>
              <a:buNone/>
            </a:pPr>
            <a:r>
              <a:rPr lang="en-GB" dirty="0"/>
              <a:t>t</a:t>
            </a:r>
            <a:r>
              <a:rPr lang="en-GB" dirty="0" smtClean="0"/>
              <a:t>he range of classes introduced </a:t>
            </a:r>
          </a:p>
          <a:p>
            <a:pPr>
              <a:buNone/>
            </a:pPr>
            <a:r>
              <a:rPr lang="en-GB" dirty="0"/>
              <a:t>h</a:t>
            </a:r>
            <a:r>
              <a:rPr lang="en-GB" dirty="0" smtClean="0"/>
              <a:t>ow the viewer is positioned in their responses</a:t>
            </a:r>
          </a:p>
          <a:p>
            <a:pPr>
              <a:buNone/>
            </a:pPr>
            <a:r>
              <a:rPr lang="en-GB" dirty="0"/>
              <a:t>w</a:t>
            </a:r>
            <a:r>
              <a:rPr lang="en-GB" dirty="0" smtClean="0"/>
              <a:t>hether </a:t>
            </a:r>
            <a:r>
              <a:rPr lang="en-GB" dirty="0" smtClean="0"/>
              <a:t>they offer positive or negative </a:t>
            </a:r>
          </a:p>
          <a:p>
            <a:pPr>
              <a:buNone/>
            </a:pPr>
            <a:r>
              <a:rPr lang="en-GB" dirty="0" smtClean="0"/>
              <a:t>representations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254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Analysing Class </vt:lpstr>
      <vt:lpstr>sound</vt:lpstr>
      <vt:lpstr>Positioning the Audience </vt:lpstr>
      <vt:lpstr>Analysing Class in Bleak House</vt:lpstr>
      <vt:lpstr>How is social class established in the key scenes from Bleak House?</vt:lpstr>
    </vt:vector>
  </TitlesOfParts>
  <Company>The John Fisher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Class </dc:title>
  <dc:creator>staff0041</dc:creator>
  <cp:lastModifiedBy>staff0041</cp:lastModifiedBy>
  <cp:revision>2</cp:revision>
  <dcterms:created xsi:type="dcterms:W3CDTF">2009-03-24T08:03:35Z</dcterms:created>
  <dcterms:modified xsi:type="dcterms:W3CDTF">2009-03-24T15:39:19Z</dcterms:modified>
</cp:coreProperties>
</file>